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Average"/>
      <p:regular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84F501-D1E3-4488-AF5E-AB75F5900D99}">
  <a:tblStyle styleId="{FF84F501-D1E3-4488-AF5E-AB75F5900D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swald-regular.fntdata"/><Relationship Id="rId30" Type="http://schemas.openxmlformats.org/officeDocument/2006/relationships/font" Target="fonts/Average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Oswald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0a0725f68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0a0725f68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18d701cb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18d701cb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18d701cb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18d701cb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190213d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190213d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190213d9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190213d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190213d9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190213d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190213d9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190213d9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b7f7014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b7f7014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190e57283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190e57283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a6293323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a6293323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190213d9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190213d9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18d701cb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18d701cb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a6293323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a6293323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a629332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a629332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a6293323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a6293323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190213d9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190213d9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18d701cb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18d701cb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a0725f68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a0725f68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18d701cb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18d701cb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18d701cb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18d701cb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18d701cb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18d701cb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b64df81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b64df81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b46da153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b46da15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gif"/><Relationship Id="rId4" Type="http://schemas.openxmlformats.org/officeDocument/2006/relationships/image" Target="../media/image27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9.jp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hyperlink" Target="http://www.mccormickml.com/" TargetMode="External"/><Relationship Id="rId5" Type="http://schemas.openxmlformats.org/officeDocument/2006/relationships/hyperlink" Target="http://www.mccormickml.com/" TargetMode="External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534675"/>
            <a:ext cx="85206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500"/>
              <a:t>Natural Language Processing</a:t>
            </a:r>
            <a:endParaRPr b="1" sz="350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138" y="2151350"/>
            <a:ext cx="6329724" cy="13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7250" y="1693075"/>
            <a:ext cx="909599" cy="41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4392450" y="3686725"/>
            <a:ext cx="33444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zh-TW" sz="1400">
                <a:solidFill>
                  <a:schemeClr val="dk1"/>
                </a:solidFill>
              </a:rPr>
              <a:t>Hector - Nicholas - Shayan - Jennifer</a:t>
            </a:r>
            <a:endParaRPr b="1" i="1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819150" y="845600"/>
            <a:ext cx="2942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LSTM cont’d</a:t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659425" y="1410150"/>
            <a:ext cx="3475500" cy="3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5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5"/>
              <a:buChar char="●"/>
            </a:pPr>
            <a:r>
              <a:rPr lang="zh-TW" sz="1495">
                <a:solidFill>
                  <a:schemeClr val="dk1"/>
                </a:solidFill>
              </a:rPr>
              <a:t>Text converted to numerical sequences using Tokenizer.</a:t>
            </a:r>
            <a:endParaRPr sz="1495">
              <a:solidFill>
                <a:schemeClr val="dk1"/>
              </a:solidFill>
            </a:endParaRPr>
          </a:p>
          <a:p>
            <a:pPr indent="-3235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5"/>
              <a:buChar char="●"/>
            </a:pPr>
            <a:r>
              <a:rPr lang="zh-TW" sz="1495">
                <a:solidFill>
                  <a:schemeClr val="dk1"/>
                </a:solidFill>
              </a:rPr>
              <a:t>Vocabulary size = 50k</a:t>
            </a:r>
            <a:endParaRPr sz="1495">
              <a:solidFill>
                <a:schemeClr val="dk1"/>
              </a:solidFill>
            </a:endParaRPr>
          </a:p>
          <a:p>
            <a:pPr indent="-3235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5"/>
              <a:buChar char="●"/>
            </a:pPr>
            <a:r>
              <a:rPr lang="zh-TW" sz="1495">
                <a:solidFill>
                  <a:schemeClr val="dk1"/>
                </a:solidFill>
              </a:rPr>
              <a:t>Max_len = 200</a:t>
            </a:r>
            <a:endParaRPr sz="1495">
              <a:solidFill>
                <a:schemeClr val="dk1"/>
              </a:solidFill>
            </a:endParaRPr>
          </a:p>
          <a:p>
            <a:pPr indent="-3235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5"/>
              <a:buChar char="●"/>
            </a:pPr>
            <a:r>
              <a:rPr lang="zh-TW" sz="1495">
                <a:solidFill>
                  <a:schemeClr val="dk1"/>
                </a:solidFill>
              </a:rPr>
              <a:t>Preprocessed comments passed to LSTM</a:t>
            </a:r>
            <a:endParaRPr sz="1495">
              <a:solidFill>
                <a:schemeClr val="dk1"/>
              </a:solidFill>
            </a:endParaRPr>
          </a:p>
          <a:p>
            <a:pPr indent="-3235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5"/>
              <a:buChar char="●"/>
            </a:pPr>
            <a:r>
              <a:rPr lang="zh-TW" sz="1495">
                <a:solidFill>
                  <a:schemeClr val="dk1"/>
                </a:solidFill>
              </a:rPr>
              <a:t>Training size= 26000</a:t>
            </a:r>
            <a:endParaRPr sz="1495">
              <a:solidFill>
                <a:schemeClr val="dk1"/>
              </a:solidFill>
            </a:endParaRPr>
          </a:p>
          <a:p>
            <a:pPr indent="-3235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5"/>
              <a:buChar char="●"/>
            </a:pPr>
            <a:r>
              <a:rPr lang="zh-TW" sz="1495">
                <a:solidFill>
                  <a:schemeClr val="dk1"/>
                </a:solidFill>
              </a:rPr>
              <a:t>Test size = 6450</a:t>
            </a:r>
            <a:endParaRPr sz="1495">
              <a:solidFill>
                <a:schemeClr val="dk1"/>
              </a:solidFill>
            </a:endParaRPr>
          </a:p>
          <a:p>
            <a:pPr indent="-3235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5"/>
              <a:buChar char="●"/>
            </a:pPr>
            <a:r>
              <a:rPr lang="zh-TW" sz="1495">
                <a:solidFill>
                  <a:schemeClr val="dk1"/>
                </a:solidFill>
              </a:rPr>
              <a:t>Model trained for 5 epochs.</a:t>
            </a:r>
            <a:endParaRPr sz="1495">
              <a:solidFill>
                <a:schemeClr val="dk1"/>
              </a:solidFill>
            </a:endParaRPr>
          </a:p>
          <a:p>
            <a:pPr indent="-3235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5"/>
              <a:buChar char="●"/>
            </a:pPr>
            <a:r>
              <a:rPr lang="zh-TW" sz="1495">
                <a:solidFill>
                  <a:schemeClr val="dk1"/>
                </a:solidFill>
              </a:rPr>
              <a:t>Predictions generated for our validation data for each sub category.</a:t>
            </a:r>
            <a:endParaRPr sz="1495">
              <a:solidFill>
                <a:schemeClr val="dk1"/>
              </a:solidFill>
            </a:endParaRPr>
          </a:p>
          <a:p>
            <a:pPr indent="-3235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5"/>
              <a:buChar char="●"/>
            </a:pPr>
            <a:r>
              <a:rPr lang="zh-TW" sz="1495">
                <a:solidFill>
                  <a:schemeClr val="dk1"/>
                </a:solidFill>
              </a:rPr>
              <a:t>Sum of the categories is used as the final toxicity score</a:t>
            </a:r>
            <a:endParaRPr sz="1495">
              <a:solidFill>
                <a:schemeClr val="dk1"/>
              </a:solidFill>
            </a:endParaRPr>
          </a:p>
          <a:p>
            <a:pPr indent="-3235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5"/>
              <a:buChar char="●"/>
            </a:pPr>
            <a:r>
              <a:rPr lang="zh-TW" sz="1495">
                <a:solidFill>
                  <a:schemeClr val="dk1"/>
                </a:solidFill>
              </a:rPr>
              <a:t>Accuracy on the validation data is </a:t>
            </a:r>
            <a:r>
              <a:rPr b="1" lang="zh-TW" sz="1495">
                <a:solidFill>
                  <a:schemeClr val="dk1"/>
                </a:solidFill>
              </a:rPr>
              <a:t>68.2%</a:t>
            </a:r>
            <a:endParaRPr b="1" sz="1495">
              <a:solidFill>
                <a:schemeClr val="dk1"/>
              </a:solidFill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225" y="2690788"/>
            <a:ext cx="3144544" cy="2147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4750" y="152400"/>
            <a:ext cx="4040650" cy="24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Ridge Regression with tf-idf</a:t>
            </a:r>
            <a:endParaRPr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819150" y="1521000"/>
            <a:ext cx="7505700" cy="29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50">
                <a:solidFill>
                  <a:schemeClr val="dk1"/>
                </a:solidFill>
              </a:rPr>
              <a:t>Similar to the first example, we have also taken balanced dataset from Kaggle’s first competition.</a:t>
            </a:r>
            <a:endParaRPr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50">
                <a:solidFill>
                  <a:schemeClr val="dk1"/>
                </a:solidFill>
              </a:rPr>
              <a:t>Each of the sub-categories is assigned a weight to predict toxicity score (relative to person and using intuition)</a:t>
            </a:r>
            <a:endParaRPr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50">
                <a:solidFill>
                  <a:schemeClr val="dk1"/>
                </a:solidFill>
              </a:rPr>
              <a:t>After text cleaning, the comments are converted into a matrix using the TfidfVectorizer</a:t>
            </a:r>
            <a:endParaRPr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50">
                <a:solidFill>
                  <a:schemeClr val="dk1"/>
                </a:solidFill>
              </a:rPr>
              <a:t>This is used as input to train our Ridge regression model with target variable toxicity score</a:t>
            </a:r>
            <a:endParaRPr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50">
                <a:solidFill>
                  <a:schemeClr val="dk1"/>
                </a:solidFill>
              </a:rPr>
              <a:t>The Ridge regression model was tuned to best alpha value=0.5 and achieved a score comparison accuracy of </a:t>
            </a:r>
            <a:r>
              <a:rPr b="1" lang="zh-TW" sz="1450">
                <a:solidFill>
                  <a:schemeClr val="dk1"/>
                </a:solidFill>
              </a:rPr>
              <a:t>68.46%</a:t>
            </a:r>
            <a:endParaRPr b="1"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00"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327" y="2571750"/>
            <a:ext cx="5923499" cy="6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1947150" y="374350"/>
            <a:ext cx="52497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Transformer Neural Network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854275" y="1495025"/>
            <a:ext cx="3888900" cy="27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zh-TW"/>
              <a:t>an article “</a:t>
            </a:r>
            <a:r>
              <a:rPr i="1" lang="zh-TW"/>
              <a:t>Attention is all you need </a:t>
            </a:r>
            <a:r>
              <a:rPr lang="zh-TW"/>
              <a:t>” was published by Google in 2017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zh-TW"/>
              <a:t>initially created for Machine Translation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zh-TW"/>
              <a:t>rely entirely on self-attention to compute input sequences and output sequences</a:t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899" y="1050513"/>
            <a:ext cx="2548200" cy="363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862475" y="2377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LSTM                vs           Transformer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810300" y="3891625"/>
            <a:ext cx="36312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242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20"/>
              <a:buChar char="-"/>
            </a:pPr>
            <a:r>
              <a:rPr lang="zh-TW" sz="1320"/>
              <a:t>input words are passed in sequentially</a:t>
            </a:r>
            <a:endParaRPr sz="1320"/>
          </a:p>
          <a:p>
            <a:pPr indent="-31242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20"/>
              <a:buChar char="-"/>
            </a:pPr>
            <a:r>
              <a:rPr lang="zh-TW" sz="1320"/>
              <a:t>slower to train</a:t>
            </a:r>
            <a:endParaRPr sz="1320"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50" y="1282838"/>
            <a:ext cx="3673650" cy="21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7118" y="1071512"/>
            <a:ext cx="1996582" cy="261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5097625" y="3847125"/>
            <a:ext cx="36738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305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30"/>
              <a:buChar char="-"/>
            </a:pPr>
            <a:r>
              <a:rPr lang="zh-TW" sz="1330"/>
              <a:t>words can be processed simultaneously</a:t>
            </a:r>
            <a:endParaRPr sz="1330"/>
          </a:p>
          <a:p>
            <a:pPr indent="-31305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30"/>
              <a:buChar char="-"/>
            </a:pPr>
            <a:r>
              <a:rPr lang="zh-TW" sz="1330"/>
              <a:t>faster to train</a:t>
            </a:r>
            <a:endParaRPr sz="133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4476100" y="1210250"/>
            <a:ext cx="4302600" cy="29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“it” refers to the street or the animal ???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zh-TW"/>
              <a:t>passing the entire sentence at the same time allows the model to pay attention to the other words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zh-TW"/>
              <a:t>get a better understanding of a certain word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275" y="1015563"/>
            <a:ext cx="2823675" cy="33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/>
          <p:nvPr/>
        </p:nvSpPr>
        <p:spPr>
          <a:xfrm>
            <a:off x="3114575" y="2963275"/>
            <a:ext cx="329400" cy="3381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6"/>
          <p:cNvSpPr txBox="1"/>
          <p:nvPr>
            <p:ph type="title"/>
          </p:nvPr>
        </p:nvSpPr>
        <p:spPr>
          <a:xfrm>
            <a:off x="4476100" y="420475"/>
            <a:ext cx="26070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/>
              <a:t>Self-attention</a:t>
            </a:r>
            <a:endParaRPr sz="2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819150" y="2158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BERT </a:t>
            </a:r>
            <a:r>
              <a:rPr lang="zh-TW" sz="1900"/>
              <a:t>(</a:t>
            </a:r>
            <a:r>
              <a:rPr lang="zh-TW" sz="1900" u="sng"/>
              <a:t>B</a:t>
            </a:r>
            <a:r>
              <a:rPr lang="zh-TW" sz="1900"/>
              <a:t>idirectional </a:t>
            </a:r>
            <a:r>
              <a:rPr lang="zh-TW" sz="1900" u="sng"/>
              <a:t>E</a:t>
            </a:r>
            <a:r>
              <a:rPr lang="zh-TW" sz="1900"/>
              <a:t>ncoder </a:t>
            </a:r>
            <a:r>
              <a:rPr lang="zh-TW" sz="1900" u="sng"/>
              <a:t>R</a:t>
            </a:r>
            <a:r>
              <a:rPr lang="zh-TW" sz="1900"/>
              <a:t>epresentation from </a:t>
            </a:r>
            <a:r>
              <a:rPr lang="zh-TW" sz="1900" u="sng"/>
              <a:t>T</a:t>
            </a:r>
            <a:r>
              <a:rPr lang="zh-TW" sz="1900"/>
              <a:t>ransformers)</a:t>
            </a:r>
            <a:endParaRPr sz="1900"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3025575" y="1347750"/>
            <a:ext cx="3734100" cy="30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u="sng"/>
              <a:t>Problem to Solve</a:t>
            </a:r>
            <a:endParaRPr sz="1400" u="sng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zh-TW" sz="1400"/>
              <a:t>Neutral Machine Translation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 sz="1400"/>
              <a:t>Question Answering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 sz="1400"/>
              <a:t>Sentiment Analysis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 sz="1400"/>
              <a:t>Text Summarization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 u="sng"/>
              <a:t>How ?</a:t>
            </a:r>
            <a:endParaRPr sz="1400" u="sng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pre-train BERT to understand language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fine-tune BERT to learn specific task</a:t>
            </a:r>
            <a:endParaRPr sz="1400"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12" y="1347750"/>
            <a:ext cx="1834313" cy="24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/>
          <p:nvPr/>
        </p:nvSpPr>
        <p:spPr>
          <a:xfrm>
            <a:off x="6024475" y="2206875"/>
            <a:ext cx="543000" cy="2583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C27BA0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6899925" y="2017650"/>
            <a:ext cx="193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require the understanding of language</a:t>
            </a:r>
            <a:endParaRPr sz="12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1061550" y="315975"/>
            <a:ext cx="7020900" cy="7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AutoNum type="arabicPeriod"/>
            </a:pPr>
            <a:r>
              <a:rPr b="1" i="1" lang="zh-TW" sz="1500">
                <a:solidFill>
                  <a:srgbClr val="F6B26B"/>
                </a:solidFill>
              </a:rPr>
              <a:t>Pre-training</a:t>
            </a:r>
            <a:r>
              <a:rPr lang="zh-TW" sz="1500">
                <a:solidFill>
                  <a:schemeClr val="accent6"/>
                </a:solidFill>
              </a:rPr>
              <a:t> by Google on the whole English Wikipedia and Brown Corpus</a:t>
            </a:r>
            <a:endParaRPr sz="1500">
              <a:solidFill>
                <a:schemeClr val="accent6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AutoNum type="arabicPeriod"/>
            </a:pPr>
            <a:r>
              <a:rPr b="1" i="1" lang="zh-TW" sz="1500">
                <a:solidFill>
                  <a:srgbClr val="F6B26B"/>
                </a:solidFill>
              </a:rPr>
              <a:t>Fune-tuning</a:t>
            </a:r>
            <a:r>
              <a:rPr lang="zh-TW" sz="1500">
                <a:solidFill>
                  <a:schemeClr val="accent6"/>
                </a:solidFill>
              </a:rPr>
              <a:t> by us on the training data from the Kaggle Competition</a:t>
            </a:r>
            <a:endParaRPr sz="1500">
              <a:solidFill>
                <a:schemeClr val="accent6"/>
              </a:solidFill>
            </a:endParaRPr>
          </a:p>
        </p:txBody>
      </p:sp>
      <p:graphicFrame>
        <p:nvGraphicFramePr>
          <p:cNvPr id="185" name="Google Shape;185;p28"/>
          <p:cNvGraphicFramePr/>
          <p:nvPr/>
        </p:nvGraphicFramePr>
        <p:xfrm>
          <a:off x="952500" y="201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{FF84F501-D1E3-4488-AF5E-AB75F5900D99}</a:tableStyleId>
              </a:tblPr>
              <a:tblGrid>
                <a:gridCol w="779375"/>
                <a:gridCol w="1437850"/>
                <a:gridCol w="1277700"/>
                <a:gridCol w="1331075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TW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Cleaning</a:t>
                      </a:r>
                      <a:endParaRPr b="1" i="1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TW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Classes</a:t>
                      </a:r>
                      <a:endParaRPr b="1" i="1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TW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Sampling</a:t>
                      </a:r>
                      <a:endParaRPr b="1" i="1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TW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Epochs</a:t>
                      </a:r>
                      <a:endParaRPr b="1" i="1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TW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Accuracy</a:t>
                      </a:r>
                      <a:endParaRPr b="1" i="1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v1</a:t>
                      </a:r>
                      <a:endParaRPr sz="1200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No</a:t>
                      </a:r>
                      <a:endParaRPr sz="1200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multiple</a:t>
                      </a:r>
                      <a:endParaRPr sz="1200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downsampling</a:t>
                      </a:r>
                      <a:endParaRPr sz="1200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</a:t>
                      </a:r>
                      <a:endParaRPr sz="1200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0.695098</a:t>
                      </a:r>
                      <a:endParaRPr sz="1200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v2</a:t>
                      </a:r>
                      <a:endParaRPr sz="1200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No</a:t>
                      </a:r>
                      <a:endParaRPr sz="1200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binary</a:t>
                      </a:r>
                      <a:endParaRPr sz="1200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upsampling</a:t>
                      </a:r>
                      <a:endParaRPr sz="1200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</a:t>
                      </a:r>
                      <a:endParaRPr sz="1200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0.646506</a:t>
                      </a:r>
                      <a:endParaRPr sz="1200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v3</a:t>
                      </a:r>
                      <a:endParaRPr sz="1200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light cleaning</a:t>
                      </a:r>
                      <a:endParaRPr sz="1200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multiple</a:t>
                      </a:r>
                      <a:endParaRPr sz="1200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No</a:t>
                      </a:r>
                      <a:endParaRPr sz="1200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</a:t>
                      </a:r>
                      <a:endParaRPr sz="1200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0.651222</a:t>
                      </a:r>
                      <a:endParaRPr sz="1200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v4</a:t>
                      </a:r>
                      <a:endParaRPr sz="1200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light cleaning</a:t>
                      </a:r>
                      <a:endParaRPr sz="1200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multiple</a:t>
                      </a:r>
                      <a:endParaRPr sz="1200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downsampling</a:t>
                      </a:r>
                      <a:endParaRPr sz="1200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</a:t>
                      </a:r>
                      <a:endParaRPr sz="1200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lt2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0.640229</a:t>
                      </a:r>
                      <a:endParaRPr sz="1200">
                        <a:solidFill>
                          <a:schemeClr val="lt2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6" name="Google Shape;186;p28"/>
          <p:cNvSpPr txBox="1"/>
          <p:nvPr/>
        </p:nvSpPr>
        <p:spPr>
          <a:xfrm>
            <a:off x="952500" y="1564375"/>
            <a:ext cx="1539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E69138"/>
                </a:solidFill>
                <a:latin typeface="Average"/>
                <a:ea typeface="Average"/>
                <a:cs typeface="Average"/>
                <a:sym typeface="Average"/>
              </a:rPr>
              <a:t>Result</a:t>
            </a:r>
            <a:endParaRPr sz="1700">
              <a:solidFill>
                <a:srgbClr val="E6913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7139050" y="2456175"/>
            <a:ext cx="907800" cy="284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28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GloVe + 1D CNN Introduction</a:t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Super cool! We learned alot about CNN for 2D images. BUT, we can also apply CNN for text classification!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E.g. Facebook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525" y="2061597"/>
            <a:ext cx="5409125" cy="26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GloVe + 1D CNN Introduction</a:t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1000"/>
            <a:ext cx="4376942" cy="22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943" y="1061000"/>
            <a:ext cx="4767057" cy="22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 rotWithShape="1">
          <a:blip r:embed="rId5">
            <a:alphaModFix/>
          </a:blip>
          <a:srcRect b="16743" l="0" r="0" t="5381"/>
          <a:stretch/>
        </p:blipFill>
        <p:spPr>
          <a:xfrm>
            <a:off x="1903975" y="3331450"/>
            <a:ext cx="4572000" cy="16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GloVe + 1D CNN - Steps </a:t>
            </a:r>
            <a:endParaRPr/>
          </a:p>
        </p:txBody>
      </p:sp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Import Libraries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Loading Pretrained model (i.e. GloVe)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Preprocess &amp; Clean data (i.e. Regex)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Convert Sentences (strings) to Integers - Tokenization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Prepare Embedding Matrix (Padding)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Loading Pretrained word embeddings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Train 1D CNN with Kaggle 1st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Validating Data with Kaggle 4th Dataset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819150" y="507450"/>
            <a:ext cx="75057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00"/>
              <a:t>What is NLP (Natural Language Processing) ? </a:t>
            </a:r>
            <a:endParaRPr sz="2500"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83125" y="1378650"/>
            <a:ext cx="5943900" cy="23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16"/>
              <a:t>I</a:t>
            </a:r>
            <a:r>
              <a:rPr b="1" lang="zh-TW" sz="1616"/>
              <a:t>nteractions between computers and human languages</a:t>
            </a:r>
            <a:endParaRPr b="1" sz="1616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- web search engines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- emails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- social networks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- translations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43646">
            <a:off x="6183400" y="1440262"/>
            <a:ext cx="1101052" cy="61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4">
            <a:alphaModFix/>
          </a:blip>
          <a:srcRect b="14454" l="1370" r="0" t="5819"/>
          <a:stretch/>
        </p:blipFill>
        <p:spPr>
          <a:xfrm>
            <a:off x="5090100" y="2411550"/>
            <a:ext cx="3848100" cy="25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07565">
            <a:off x="2541096" y="3091287"/>
            <a:ext cx="2157981" cy="172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GloVe + 1D CNN - GloVe</a:t>
            </a:r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50" y="1106925"/>
            <a:ext cx="5649849" cy="30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650" y="2398325"/>
            <a:ext cx="4644874" cy="24222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/>
          <p:nvPr/>
        </p:nvSpPr>
        <p:spPr>
          <a:xfrm>
            <a:off x="193175" y="4250025"/>
            <a:ext cx="363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(Stanford, 2014)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GloVe + 1D CNN - Training Code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425" y="1017725"/>
            <a:ext cx="568703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GloVe + 1D CNN - Sample Results + Accuracy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4"/>
          <p:cNvSpPr txBox="1"/>
          <p:nvPr/>
        </p:nvSpPr>
        <p:spPr>
          <a:xfrm>
            <a:off x="354225" y="4317000"/>
            <a:ext cx="49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Accuracy: 66.24%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2967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819150" y="552250"/>
            <a:ext cx="7505700" cy="4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42"/>
              <a:t>We have explored the following tools/models for our task:</a:t>
            </a:r>
            <a:endParaRPr sz="194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4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42"/>
              <a:t>Existing Tool:</a:t>
            </a:r>
            <a:endParaRPr sz="1942"/>
          </a:p>
          <a:p>
            <a:pPr indent="-31496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❏"/>
            </a:pPr>
            <a:r>
              <a:rPr lang="zh-TW" sz="1942"/>
              <a:t> </a:t>
            </a:r>
            <a:r>
              <a:rPr lang="zh-TW" sz="1942"/>
              <a:t>VADER </a:t>
            </a:r>
            <a:endParaRPr sz="194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42"/>
              <a:t>Unsupervised Learning Model </a:t>
            </a:r>
            <a:r>
              <a:rPr lang="zh-TW" sz="1271"/>
              <a:t>(with the 4th competition’s validation data)</a:t>
            </a:r>
            <a:r>
              <a:rPr lang="zh-TW" sz="2071"/>
              <a:t>:</a:t>
            </a:r>
            <a:endParaRPr sz="2071"/>
          </a:p>
          <a:p>
            <a:pPr indent="-31496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❏"/>
            </a:pPr>
            <a:r>
              <a:rPr lang="zh-TW" sz="1942"/>
              <a:t>Word2Vec + KMeans Clustering</a:t>
            </a:r>
            <a:endParaRPr sz="194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42"/>
              <a:t>Supervised Learning Model </a:t>
            </a:r>
            <a:r>
              <a:rPr lang="zh-TW" sz="1271"/>
              <a:t>(with the 1st competition’s training data)</a:t>
            </a:r>
            <a:r>
              <a:rPr lang="zh-TW" sz="2071"/>
              <a:t>:</a:t>
            </a:r>
            <a:endParaRPr sz="2071"/>
          </a:p>
          <a:p>
            <a:pPr indent="-31496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❏"/>
            </a:pPr>
            <a:r>
              <a:rPr lang="zh-TW" sz="1942"/>
              <a:t>LSTM</a:t>
            </a:r>
            <a:endParaRPr sz="1942"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zh-TW" sz="1942"/>
              <a:t>Ridge Regression with TF-IDF</a:t>
            </a:r>
            <a:endParaRPr sz="1942"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zh-TW" sz="1942"/>
              <a:t>Transformer/BERT</a:t>
            </a:r>
            <a:endParaRPr sz="1942"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zh-TW" sz="1942"/>
              <a:t>GloVe + CNN</a:t>
            </a:r>
            <a:endParaRPr sz="1942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42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942"/>
              <a:t>The accuracies on our validation data are within the range from </a:t>
            </a:r>
            <a:r>
              <a:rPr b="1" lang="zh-TW" sz="1942"/>
              <a:t>58% - 69%</a:t>
            </a:r>
            <a:r>
              <a:rPr lang="zh-TW" sz="1942"/>
              <a:t>.</a:t>
            </a:r>
            <a:endParaRPr sz="1942"/>
          </a:p>
        </p:txBody>
      </p:sp>
      <p:pic>
        <p:nvPicPr>
          <p:cNvPr id="235" name="Google Shape;235;p35"/>
          <p:cNvPicPr preferRelativeResize="0"/>
          <p:nvPr/>
        </p:nvPicPr>
        <p:blipFill rotWithShape="1">
          <a:blip r:embed="rId3">
            <a:alphaModFix/>
          </a:blip>
          <a:srcRect b="24306" l="7750" r="10497" t="13527"/>
          <a:stretch/>
        </p:blipFill>
        <p:spPr>
          <a:xfrm rot="400501">
            <a:off x="6940739" y="414157"/>
            <a:ext cx="1666950" cy="98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231450" y="222700"/>
            <a:ext cx="86811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000"/>
              <a:t>Jigsaw’s Fourth Competition - Rate Severity of Toxic Comments</a:t>
            </a:r>
            <a:endParaRPr b="1" sz="2000"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819150" y="765400"/>
            <a:ext cx="75057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/>
              <a:t>What is Toxicity?</a:t>
            </a:r>
            <a:r>
              <a:rPr lang="zh-TW"/>
              <a:t>     anything rude, disrespectful or otherwise likely to make someone leave a discussion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500"/>
              <a:t>Our Mission:</a:t>
            </a:r>
            <a:r>
              <a:rPr lang="zh-TW"/>
              <a:t>            rank relative ratings of toxicity between comments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	                      higher the degree of toxicity —&gt;  higher the score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5250" y="4515450"/>
            <a:ext cx="909599" cy="4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450" y="1957600"/>
            <a:ext cx="6237899" cy="29711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6469350" y="2162375"/>
            <a:ext cx="21981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training data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validation data: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30108 less_toxic and more_toxic comments respectively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266975" y="4093450"/>
            <a:ext cx="516000" cy="14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2258125" y="348925"/>
            <a:ext cx="49650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Toxicity score using VADER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1059450" y="1269200"/>
            <a:ext cx="7025100" cy="3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VADER (Valence Aware Dictionary and sEntimentReasoner)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Great for sentiment </a:t>
            </a:r>
            <a:r>
              <a:rPr lang="zh-TW" sz="1500"/>
              <a:t>analysis</a:t>
            </a:r>
            <a:r>
              <a:rPr lang="zh-TW" sz="1500"/>
              <a:t> on social media text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No text pre-processing required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Composite scores comparison </a:t>
            </a:r>
            <a:r>
              <a:rPr lang="zh-TW" sz="1500"/>
              <a:t>with</a:t>
            </a:r>
            <a:r>
              <a:rPr lang="zh-TW" sz="1500"/>
              <a:t> less toxic and more toxic comments in validation data set 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500"/>
              <a:t>Accuracy is ONLY </a:t>
            </a:r>
            <a:r>
              <a:rPr b="1" lang="zh-TW" sz="1600"/>
              <a:t>58.3% </a:t>
            </a:r>
            <a:endParaRPr b="1"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1800"/>
              <a:t>Since VADER model is primarily to gauge text sentiment, it may not be a good method for analyzing toxicity.</a:t>
            </a:r>
            <a:endParaRPr b="1"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109000" y="2042050"/>
            <a:ext cx="4737600" cy="300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1964850" y="222700"/>
            <a:ext cx="52143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Word2Vec + KMeans Clustering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632275" y="8455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A method for unsupervised NLP would be useful for our unlabelled dataset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Word2Vec is a neural network that converts words to vectors based on similarity to other words</a:t>
            </a:r>
            <a:endParaRPr sz="150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700" y="2072775"/>
            <a:ext cx="4027874" cy="251582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696700" y="4588600"/>
            <a:ext cx="41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/>
              <a:t>Neural Net picture: McCormick, C. (2016, April 19). Word2Vec Tutorial - The Skip-Gram Model. Retrieved from</a:t>
            </a:r>
            <a:r>
              <a:rPr lang="zh-TW" sz="700">
                <a:uFill>
                  <a:noFill/>
                </a:uFill>
                <a:hlinkClick r:id="rId4"/>
              </a:rPr>
              <a:t> </a:t>
            </a:r>
            <a:r>
              <a:rPr lang="zh-TW" sz="700" u="sng">
                <a:solidFill>
                  <a:schemeClr val="hlink"/>
                </a:solidFill>
                <a:hlinkClick r:id="rId5"/>
              </a:rPr>
              <a:t>http://www.mccormickml.com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6">
            <a:alphaModFix/>
          </a:blip>
          <a:srcRect b="19948" l="0" r="38593" t="0"/>
          <a:stretch/>
        </p:blipFill>
        <p:spPr>
          <a:xfrm>
            <a:off x="5324417" y="2018250"/>
            <a:ext cx="3453535" cy="30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819150" y="4807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Word2Vec + KMeans Cont’d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819150" y="16792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Word vectors are used in KMeans clustering to be put into 2 groups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TW" sz="1500"/>
              <a:t>Theoretically, they should be divided into “more positive” and “more negative”</a:t>
            </a:r>
            <a:endParaRPr sz="15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Words are then assigned values based on their distance to the centre of the cluster multiplied with their TF-IDF value and their cluster value (1 or -1)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Each comment is then given an overall value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1635600" y="222700"/>
            <a:ext cx="58728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Word2Vec + KMeans Conclusion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203100" y="979000"/>
            <a:ext cx="3475800" cy="39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1500"/>
              <a:t>Experimenting with different ways of preprocessing the text, I found that the best result (</a:t>
            </a:r>
            <a:r>
              <a:rPr b="1" lang="zh-TW" sz="1500"/>
              <a:t>63.2%</a:t>
            </a:r>
            <a:r>
              <a:rPr lang="zh-TW" sz="1500"/>
              <a:t>) was found with stopword removal and lemmatization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0956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TW" sz="1500"/>
              <a:t>Surprisingly, using bigrams performed worse</a:t>
            </a:r>
            <a:endParaRPr sz="1500"/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 sz="1500"/>
              <a:t>I suspect this is due to the nature of our dataset, people would repeat words excessively messing up the bigram detector</a:t>
            </a:r>
            <a:endParaRPr sz="15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0956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TW" sz="1500"/>
              <a:t>Overall, it performed poorly but still better than Vader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075" y="1275375"/>
            <a:ext cx="5063900" cy="3780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9"/>
          <p:cNvCxnSpPr/>
          <p:nvPr/>
        </p:nvCxnSpPr>
        <p:spPr>
          <a:xfrm flipH="1" rot="10800000">
            <a:off x="2945150" y="3306125"/>
            <a:ext cx="996600" cy="6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Word2Vec + KMeans Limitations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/>
              <a:t>Difficult to tune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Many stages of data cleaning between stages (Clean-&gt;Word2Vec-&gt;Clean-&gt;KMeans-&gt;Clean-&gt;Validate)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Difficult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Positive/Negative sentiments not divided into 50/50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If it was divided even KMeans word work better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Misspelled words cause difficulty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Assumption that the data will split into Positive/Negative sentiments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765775" y="187100"/>
            <a:ext cx="72894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LSTM </a:t>
            </a:r>
            <a:r>
              <a:rPr lang="zh-TW" sz="2000"/>
              <a:t>from 1st competition balanced dataset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7132750" y="890475"/>
            <a:ext cx="18861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zh-TW" sz="1360">
                <a:solidFill>
                  <a:schemeClr val="dk1"/>
                </a:solidFill>
              </a:rPr>
              <a:t>6 toxic subcategories</a:t>
            </a:r>
            <a:endParaRPr sz="1360">
              <a:solidFill>
                <a:schemeClr val="dk1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775" y="890475"/>
            <a:ext cx="6164575" cy="1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634" y="2739763"/>
            <a:ext cx="1811466" cy="78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/>
          <p:nvPr/>
        </p:nvSpPr>
        <p:spPr>
          <a:xfrm>
            <a:off x="3723250" y="969975"/>
            <a:ext cx="3159000" cy="21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125" y="2475827"/>
            <a:ext cx="3548325" cy="2430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2725" y="2710600"/>
            <a:ext cx="1350525" cy="10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6255275" y="2853650"/>
            <a:ext cx="264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downsampled, 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with 32450 toxic and non-toxic comments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3869850" y="4145900"/>
            <a:ext cx="50292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</a:pPr>
            <a:r>
              <a:rPr i="1"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comments are messy: incorrect spellings, repeated words, slang, punctuation,  etc</a:t>
            </a:r>
            <a:endParaRPr i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</a:pPr>
            <a:r>
              <a:rPr i="1"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tried various technique for cleaning: stopwords, URL, punctuation, extra white spaces</a:t>
            </a:r>
            <a:endParaRPr i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3984575" y="3889725"/>
            <a:ext cx="14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u="sng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Data Cleaning</a:t>
            </a:r>
            <a:endParaRPr b="1" u="sng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